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369" r:id="rId3"/>
    <p:sldId id="367" r:id="rId4"/>
    <p:sldId id="444" r:id="rId5"/>
    <p:sldId id="445" r:id="rId6"/>
    <p:sldId id="292" r:id="rId7"/>
    <p:sldId id="296" r:id="rId8"/>
    <p:sldId id="297" r:id="rId9"/>
    <p:sldId id="455" r:id="rId10"/>
    <p:sldId id="446" r:id="rId11"/>
    <p:sldId id="459" r:id="rId12"/>
    <p:sldId id="447" r:id="rId13"/>
    <p:sldId id="464" r:id="rId14"/>
    <p:sldId id="456" r:id="rId15"/>
    <p:sldId id="305" r:id="rId16"/>
    <p:sldId id="460" r:id="rId17"/>
    <p:sldId id="306" r:id="rId18"/>
    <p:sldId id="311" r:id="rId19"/>
    <p:sldId id="462" r:id="rId20"/>
    <p:sldId id="315" r:id="rId21"/>
    <p:sldId id="457" r:id="rId22"/>
    <p:sldId id="458" r:id="rId23"/>
    <p:sldId id="300" r:id="rId24"/>
    <p:sldId id="319" r:id="rId25"/>
    <p:sldId id="356" r:id="rId26"/>
    <p:sldId id="357" r:id="rId27"/>
    <p:sldId id="427" r:id="rId28"/>
    <p:sldId id="358" r:id="rId29"/>
    <p:sldId id="320" r:id="rId30"/>
    <p:sldId id="363" r:id="rId31"/>
    <p:sldId id="371" r:id="rId32"/>
    <p:sldId id="451" r:id="rId33"/>
    <p:sldId id="351" r:id="rId3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FFFFFF"/>
    <a:srgbClr val="CC0000"/>
    <a:srgbClr val="6699FF"/>
    <a:srgbClr val="10A7D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7" autoAdjust="0"/>
  </p:normalViewPr>
  <p:slideViewPr>
    <p:cSldViewPr>
      <p:cViewPr varScale="1">
        <p:scale>
          <a:sx n="49" d="100"/>
          <a:sy n="49" d="100"/>
        </p:scale>
        <p:origin x="-43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dirty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B125191-F57F-40EB-A188-3B69735C23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E046EA-510B-442D-82BC-FD7ED10D3B5C}" type="slidenum">
              <a:rPr lang="en-US"/>
              <a:pPr/>
              <a:t>24</a:t>
            </a:fld>
            <a:endParaRPr lang="en-US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Newsday Article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953000"/>
            <a:ext cx="8686800" cy="9477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102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9C71CA-9D06-42F1-A213-52BB261DA5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25B39-8912-4F04-814B-80CD7453B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7400" y="188913"/>
            <a:ext cx="1768475" cy="6480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88913"/>
            <a:ext cx="5156200" cy="6480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579F7-2DB1-437A-A225-9F0077F6C5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8913"/>
            <a:ext cx="707707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828800" y="1593850"/>
            <a:ext cx="7077075" cy="5075238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13196-1BC2-4E8D-A392-CDE7A62F80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0681-B493-4492-A20F-49E0A74DC6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AFD6-06D6-4AB8-A18A-1E24DA5944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593850"/>
            <a:ext cx="3462338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3538" y="1593850"/>
            <a:ext cx="3462337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5C134-82BB-460E-BB57-33B996E57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FC103-47B7-48DC-A7E8-42874301F7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40878-329D-4404-A689-8BF4F5E83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275D0-598F-4F86-B435-0CAEBA476E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DFF52-C109-42BD-B8A9-AA22412F89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ECCE8-04AD-42B2-87F1-9E728EA0DC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88913"/>
            <a:ext cx="7077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828800" y="1593850"/>
            <a:ext cx="707707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0D082FD-6C0D-48B9-A71B-7A17EC5B76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../../CharacterEd/Character%20Education%20Dowling%20Research%20Symposium%2007Final.pp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800600"/>
            <a:ext cx="8763000" cy="762000"/>
          </a:xfrm>
        </p:spPr>
        <p:txBody>
          <a:bodyPr/>
          <a:lstStyle/>
          <a:p>
            <a:pPr algn="ctr"/>
            <a:r>
              <a:rPr lang="en-US" sz="1800" b="1" smtClean="0"/>
              <a:t/>
            </a:r>
            <a:br>
              <a:rPr lang="en-US" sz="1800" b="1" smtClean="0"/>
            </a:br>
            <a:r>
              <a:rPr lang="en-US" sz="2000" b="1" smtClean="0"/>
              <a:t>College of Saint Rose</a:t>
            </a:r>
            <a:br>
              <a:rPr lang="en-US" sz="2000" b="1" smtClean="0"/>
            </a:br>
            <a:r>
              <a:rPr lang="en-US" sz="2000" b="1" smtClean="0"/>
              <a:t>Center for Integrated Teacher Education  </a:t>
            </a:r>
            <a:br>
              <a:rPr lang="en-US" sz="2000" b="1" smtClean="0"/>
            </a:br>
            <a:r>
              <a:rPr lang="en-US" sz="2000" b="1" smtClean="0"/>
              <a:t>Curriculum Development</a:t>
            </a:r>
            <a:r>
              <a:rPr lang="en-US" sz="20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/>
            <a:r>
              <a:rPr lang="en-US" sz="1400" b="1" smtClean="0"/>
              <a:t>Created By:Dr. Rich Hawkins &amp;</a:t>
            </a:r>
          </a:p>
          <a:p>
            <a:pPr algn="ctr" eaLnBrk="1" hangingPunct="1"/>
            <a:r>
              <a:rPr lang="en-US" sz="1400" b="1" smtClean="0"/>
              <a:t>Dr. Deb DeLuca</a:t>
            </a:r>
          </a:p>
          <a:p>
            <a:pPr algn="ctr" eaLnBrk="1" hangingPunct="1"/>
            <a:r>
              <a:rPr lang="en-US" sz="1400" b="1" smtClean="0"/>
              <a:t>Presented By:Laura Mastrogiovanni</a:t>
            </a:r>
          </a:p>
          <a:p>
            <a:pPr>
              <a:lnSpc>
                <a:spcPct val="80000"/>
              </a:lnSpc>
            </a:pPr>
            <a:endParaRPr lang="en-US" sz="2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Character &amp; Academics: </a:t>
            </a:r>
            <a:br>
              <a:rPr lang="en-US" sz="4000" smtClean="0"/>
            </a:br>
            <a:r>
              <a:rPr lang="en-US" sz="4000" smtClean="0"/>
              <a:t>What Good Schools Do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 action="ppaction://hlinkpres?slideindex=1&amp;slidetitle="/>
              </a:rPr>
              <a:t>Dowling College Research Symposium 07.ppt</a:t>
            </a:r>
            <a:endParaRPr lang="en-US" smtClean="0"/>
          </a:p>
          <a:p>
            <a:endParaRPr lang="en-US" smtClean="0"/>
          </a:p>
        </p:txBody>
      </p:sp>
      <p:pic>
        <p:nvPicPr>
          <p:cNvPr id="13316" name="Picture 4" descr="SO01295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048000"/>
            <a:ext cx="27432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Character &amp; Academics: </a:t>
            </a:r>
            <a:br>
              <a:rPr lang="en-US" sz="4000" smtClean="0"/>
            </a:br>
            <a:r>
              <a:rPr lang="en-US" sz="4000" smtClean="0"/>
              <a:t>What Good Schools Do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b="1" u="sng" smtClean="0"/>
              <a:t>My Thoughts:</a:t>
            </a:r>
          </a:p>
          <a:p>
            <a:r>
              <a:rPr lang="en-US" sz="1800" smtClean="0"/>
              <a:t>The purpose of public schooling requires that schools seek to improve both academic and character education</a:t>
            </a:r>
          </a:p>
          <a:p>
            <a:r>
              <a:rPr lang="en-US" sz="1800" smtClean="0"/>
              <a:t>Six criteria that define Character Education Programs:</a:t>
            </a:r>
          </a:p>
          <a:p>
            <a:pPr lvl="1"/>
            <a:r>
              <a:rPr lang="en-US" sz="1600" smtClean="0"/>
              <a:t>Promotes core ethical values </a:t>
            </a:r>
          </a:p>
          <a:p>
            <a:pPr lvl="1"/>
            <a:r>
              <a:rPr lang="en-US" sz="1600" smtClean="0"/>
              <a:t>Parents and other community members are active participants</a:t>
            </a:r>
          </a:p>
          <a:p>
            <a:pPr lvl="1"/>
            <a:r>
              <a:rPr lang="en-US" sz="1600" smtClean="0"/>
              <a:t>Core values are emphasized in all phases of school life</a:t>
            </a:r>
          </a:p>
          <a:p>
            <a:pPr lvl="1"/>
            <a:r>
              <a:rPr lang="en-US" sz="1600" smtClean="0"/>
              <a:t>Staff members model character education</a:t>
            </a:r>
          </a:p>
          <a:p>
            <a:pPr lvl="1"/>
            <a:r>
              <a:rPr lang="en-US" sz="1600" smtClean="0"/>
              <a:t>The school fosters an overall caring community </a:t>
            </a:r>
          </a:p>
          <a:p>
            <a:pPr lvl="1"/>
            <a:r>
              <a:rPr lang="en-US" sz="1600" smtClean="0"/>
              <a:t>Opportunities for students to practice moral action</a:t>
            </a:r>
          </a:p>
          <a:p>
            <a:r>
              <a:rPr lang="en-US" sz="1800" smtClean="0"/>
              <a:t>What “GOOD” schools do:</a:t>
            </a:r>
          </a:p>
          <a:p>
            <a:pPr lvl="1"/>
            <a:r>
              <a:rPr lang="en-US" sz="1600" smtClean="0"/>
              <a:t>Ensure a clean and secure environment</a:t>
            </a:r>
          </a:p>
          <a:p>
            <a:pPr lvl="1"/>
            <a:r>
              <a:rPr lang="en-US" sz="1600" smtClean="0"/>
              <a:t>Promote and model fairness, equity, caring and respect</a:t>
            </a:r>
          </a:p>
          <a:p>
            <a:pPr lvl="1"/>
            <a:r>
              <a:rPr lang="en-US" sz="1600" smtClean="0"/>
              <a:t>Allow students to contribute in meaningful ways</a:t>
            </a:r>
          </a:p>
          <a:p>
            <a:pPr lvl="1"/>
            <a:r>
              <a:rPr lang="en-US" sz="1600" smtClean="0"/>
              <a:t>Promotes a caring community and positive relationships</a:t>
            </a:r>
          </a:p>
          <a:p>
            <a:pPr lvl="1"/>
            <a:endParaRPr lang="en-US" sz="1600" smtClean="0"/>
          </a:p>
          <a:p>
            <a:pPr lvl="1">
              <a:buFont typeface="Wingdings" pitchFamily="2" charset="2"/>
              <a:buNone/>
            </a:pPr>
            <a:endParaRPr lang="en-US" sz="1600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Character and Academics</a:t>
            </a:r>
            <a:r>
              <a:rPr lang="en-US" sz="48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11363"/>
            <a:ext cx="8991600" cy="46942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4800" b="1" smtClean="0"/>
          </a:p>
          <a:p>
            <a:pPr>
              <a:buFont typeface="Wingdings" pitchFamily="2" charset="2"/>
              <a:buNone/>
            </a:pPr>
            <a:r>
              <a:rPr lang="en-US" sz="4800" b="1" smtClean="0"/>
              <a:t>  Through the lens of curriculum, what questions did our character education framework raise?</a:t>
            </a:r>
          </a:p>
        </p:txBody>
      </p:sp>
      <p:pic>
        <p:nvPicPr>
          <p:cNvPr id="15364" name="Picture 4" descr="j04399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0"/>
            <a:ext cx="18319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Teacher Leadership</a:t>
            </a:r>
            <a:r>
              <a:rPr lang="en-US" sz="4800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11363"/>
            <a:ext cx="8991600" cy="46942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4800" b="1" smtClean="0"/>
          </a:p>
          <a:p>
            <a:pPr>
              <a:buFont typeface="Wingdings" pitchFamily="2" charset="2"/>
              <a:buNone/>
            </a:pPr>
            <a:r>
              <a:rPr lang="en-US" sz="4800" b="1" smtClean="0"/>
              <a:t>  What are the attributes of effective teacher leadership?</a:t>
            </a:r>
          </a:p>
        </p:txBody>
      </p:sp>
      <p:pic>
        <p:nvPicPr>
          <p:cNvPr id="16388" name="Picture 4" descr="j04399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0"/>
            <a:ext cx="18319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Uncovering Teacher Leadership</a:t>
            </a:r>
            <a:r>
              <a:rPr lang="en-US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7077075" cy="50752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u="sng" smtClean="0"/>
              <a:t>My Thoughts ~ Teacher Leaders: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Keeps the students best interest at heart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Stays in inquiry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Tells the truth regarding the current reality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Asks questions of colleagues to model what they know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Coaches and mentors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Are the teacher’ voice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Empowered by their own confidence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Their strengths come from experiences in their own classrooms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Support vs. Supervision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Acknowledge the wisdom of others</a:t>
            </a:r>
          </a:p>
          <a:p>
            <a:pPr lvl="1">
              <a:lnSpc>
                <a:spcPct val="90000"/>
              </a:lnSpc>
            </a:pPr>
            <a:r>
              <a:rPr lang="en-US" sz="2000" u="sng" smtClean="0"/>
              <a:t>The Courage to Teach</a:t>
            </a:r>
            <a:r>
              <a:rPr lang="en-US" sz="2000" smtClean="0"/>
              <a:t> by Parker Palmer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40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4000" b="1" smtClean="0"/>
          </a:p>
        </p:txBody>
      </p:sp>
      <p:pic>
        <p:nvPicPr>
          <p:cNvPr id="17412" name="Picture 4" descr="j04399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18319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Intellectual traditionalist, Social Behavior, Experientialist, and Critical Reconstructionist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93850"/>
            <a:ext cx="8372475" cy="5075238"/>
          </a:xfrm>
        </p:spPr>
        <p:txBody>
          <a:bodyPr/>
          <a:lstStyle/>
          <a:p>
            <a:r>
              <a:rPr lang="en-US" smtClean="0"/>
              <a:t>Perspectives on Four Curriculum Traditions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    by William H. Schubert</a:t>
            </a:r>
          </a:p>
          <a:p>
            <a:pPr lvl="1">
              <a:buSzPct val="140000"/>
              <a:buFont typeface="Wingdings" pitchFamily="2" charset="2"/>
              <a:buChar char="§"/>
            </a:pPr>
            <a:r>
              <a:rPr lang="en-US" b="1" smtClean="0"/>
              <a:t>Intellectual traditionalist</a:t>
            </a:r>
            <a:endParaRPr lang="en-US" smtClean="0"/>
          </a:p>
          <a:p>
            <a:pPr lvl="1"/>
            <a:r>
              <a:rPr lang="en-US" b="1" smtClean="0"/>
              <a:t>Social Behavior </a:t>
            </a:r>
          </a:p>
          <a:p>
            <a:pPr lvl="1"/>
            <a:r>
              <a:rPr lang="en-US" b="1" smtClean="0"/>
              <a:t>Experientialist: </a:t>
            </a:r>
          </a:p>
          <a:p>
            <a:pPr lvl="1"/>
            <a:r>
              <a:rPr lang="en-US" b="1" smtClean="0"/>
              <a:t>Critical Reconstructionist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	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066800" y="2743200"/>
            <a:ext cx="7162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  <a:buClr>
                <a:srgbClr val="5F5F5F"/>
              </a:buClr>
              <a:buSzPct val="75000"/>
              <a:buFont typeface="Wingdings" pitchFamily="2" charset="2"/>
              <a:buNone/>
            </a:pPr>
            <a:endParaRPr kumimoji="1" lang="en-US" sz="4000" b="1">
              <a:latin typeface="Tahoma" pitchFamily="34" charset="0"/>
            </a:endParaRPr>
          </a:p>
          <a:p>
            <a:pPr lvl="1">
              <a:spcBef>
                <a:spcPct val="50000"/>
              </a:spcBef>
              <a:buClr>
                <a:srgbClr val="5F5F5F"/>
              </a:buClr>
              <a:buSzPct val="75000"/>
              <a:buFont typeface="Wingdings" pitchFamily="2" charset="2"/>
              <a:buNone/>
            </a:pPr>
            <a:endParaRPr kumimoji="1" lang="en-US" sz="4000" b="1">
              <a:latin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mtClean="0"/>
              <a:t>Perspectives on Four Curriculum Traditions. by William H. Schubert </a:t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50752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smtClean="0"/>
              <a:t>Which of the four curricular traditions most reflects your comfort zone?</a:t>
            </a:r>
            <a:r>
              <a:rPr lang="en-US" b="1" u="sng" smtClean="0"/>
              <a:t> </a:t>
            </a:r>
          </a:p>
          <a:p>
            <a:pPr algn="ctr">
              <a:buFont typeface="Wingdings" pitchFamily="2" charset="2"/>
              <a:buNone/>
            </a:pPr>
            <a:endParaRPr lang="en-US" b="1" u="sng" smtClean="0"/>
          </a:p>
          <a:p>
            <a:pPr algn="ctr">
              <a:buFont typeface="Wingdings" pitchFamily="2" charset="2"/>
              <a:buNone/>
            </a:pPr>
            <a:r>
              <a:rPr lang="en-US" b="1" smtClean="0"/>
              <a:t>Given today’s generation of students, does any one of the four traditions seem better than the others?  Justify your answer.</a:t>
            </a:r>
            <a:endParaRPr lang="en-US" sz="2400" b="1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Perspectives on Four Curriculum Traditions. by William H. Schubert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3850"/>
            <a:ext cx="8143875" cy="5075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b="1" u="sng" smtClean="0"/>
              <a:t>My Thoughts: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62000" y="1981200"/>
            <a:ext cx="79327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kumimoji="1" lang="en-US" sz="1800" b="1"/>
              <a:t>Intellectual traditionalist</a:t>
            </a:r>
            <a:r>
              <a:rPr kumimoji="1" lang="en-US" sz="1800"/>
              <a:t>:</a:t>
            </a:r>
          </a:p>
          <a:p>
            <a:pPr lvl="1" algn="l">
              <a:buFontTx/>
              <a:buChar char="•"/>
            </a:pPr>
            <a:r>
              <a:rPr kumimoji="1" lang="en-US" sz="1800"/>
              <a:t>A liberal education that relies on the great works and organized knowledge. Waxes philosophical with mention of six great ideas: truth, beauty, goodness, liberty, equality, justice( power of the classics) </a:t>
            </a:r>
          </a:p>
          <a:p>
            <a:pPr algn="l">
              <a:buFontTx/>
              <a:buChar char="•"/>
            </a:pPr>
            <a:r>
              <a:rPr kumimoji="1" lang="en-US" sz="1800" b="1"/>
              <a:t>Social Behavior: </a:t>
            </a:r>
          </a:p>
          <a:p>
            <a:pPr lvl="1" algn="l">
              <a:buFontTx/>
              <a:buChar char="•"/>
            </a:pPr>
            <a:r>
              <a:rPr kumimoji="1" lang="en-US" sz="1800"/>
              <a:t>Empirical approach ~identifying behaviors that help students to become successful in today’s world.  Examining what it takes to be successful in today’s society</a:t>
            </a:r>
          </a:p>
          <a:p>
            <a:pPr algn="l">
              <a:buFontTx/>
              <a:buChar char="•"/>
            </a:pPr>
            <a:r>
              <a:rPr kumimoji="1" lang="en-US" sz="1800" b="1"/>
              <a:t>Experientialist: </a:t>
            </a:r>
          </a:p>
          <a:p>
            <a:pPr lvl="1" algn="l">
              <a:buFontTx/>
              <a:buChar char="•"/>
            </a:pPr>
            <a:r>
              <a:rPr kumimoji="1" lang="en-US" sz="1800"/>
              <a:t> The traditional way of teaching (lectures, textbooks); goes against the natural way of learning. We learn best when stemming from our interests and concerns</a:t>
            </a:r>
          </a:p>
          <a:p>
            <a:pPr algn="l">
              <a:buFontTx/>
              <a:buChar char="•"/>
            </a:pPr>
            <a:r>
              <a:rPr kumimoji="1" lang="en-US" sz="1800" b="1"/>
              <a:t>Critical Reconstructionist:</a:t>
            </a:r>
          </a:p>
          <a:p>
            <a:pPr lvl="1" algn="l">
              <a:buFontTx/>
              <a:buChar char="•"/>
            </a:pPr>
            <a:r>
              <a:rPr kumimoji="1" lang="en-US" sz="1800"/>
              <a:t>Leans towards Experientialist but students have different opportunities depending on their lives. Students in different tracks are taught differently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mtClean="0"/>
              <a:t>The Case for Essentialism in Education </a:t>
            </a:r>
            <a:br>
              <a:rPr lang="en-US" sz="2800" smtClean="0"/>
            </a:br>
            <a:r>
              <a:rPr lang="en-US" sz="2800" smtClean="0"/>
              <a:t>    by William C. Bagley (1874-1946</a:t>
            </a:r>
            <a:r>
              <a:rPr lang="en-US" sz="3200" smtClean="0"/>
              <a:t>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3850"/>
            <a:ext cx="8448675" cy="5075238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Essentialism </a:t>
            </a:r>
          </a:p>
          <a:p>
            <a:pPr>
              <a:lnSpc>
                <a:spcPct val="90000"/>
              </a:lnSpc>
            </a:pPr>
            <a:r>
              <a:rPr lang="en-US" b="1" u="sng" smtClean="0"/>
              <a:t>My Thoughts:</a:t>
            </a:r>
          </a:p>
          <a:p>
            <a:pPr>
              <a:lnSpc>
                <a:spcPct val="90000"/>
              </a:lnSpc>
            </a:pPr>
            <a:r>
              <a:rPr kumimoji="0" lang="en-US" smtClean="0"/>
              <a:t>Essential Knowledge </a:t>
            </a:r>
          </a:p>
          <a:p>
            <a:pPr>
              <a:lnSpc>
                <a:spcPct val="90000"/>
              </a:lnSpc>
            </a:pPr>
            <a:r>
              <a:rPr kumimoji="0" lang="en-US" smtClean="0"/>
              <a:t>Effort vs. Interest</a:t>
            </a:r>
          </a:p>
          <a:p>
            <a:pPr>
              <a:lnSpc>
                <a:spcPct val="90000"/>
              </a:lnSpc>
            </a:pPr>
            <a:r>
              <a:rPr kumimoji="0" lang="en-US" smtClean="0"/>
              <a:t>Adult Responsibility for Learning</a:t>
            </a:r>
          </a:p>
          <a:p>
            <a:pPr>
              <a:lnSpc>
                <a:spcPct val="90000"/>
              </a:lnSpc>
            </a:pPr>
            <a:r>
              <a:rPr kumimoji="0" lang="en-US" smtClean="0"/>
              <a:t>Disciplined- Duty</a:t>
            </a:r>
          </a:p>
          <a:p>
            <a:pPr>
              <a:lnSpc>
                <a:spcPct val="90000"/>
              </a:lnSpc>
            </a:pPr>
            <a:r>
              <a:rPr kumimoji="0" lang="en-US" smtClean="0"/>
              <a:t>Subjects – Formal - Organized </a:t>
            </a:r>
            <a:endParaRPr lang="en-US" b="1" u="sng" smtClean="0"/>
          </a:p>
          <a:p>
            <a:pPr lvl="1">
              <a:lnSpc>
                <a:spcPct val="90000"/>
              </a:lnSpc>
            </a:pPr>
            <a:r>
              <a:rPr lang="en-US" b="1" smtClean="0"/>
              <a:t>Two views of educational theory </a:t>
            </a:r>
          </a:p>
          <a:p>
            <a:pPr lvl="2">
              <a:lnSpc>
                <a:spcPct val="90000"/>
              </a:lnSpc>
            </a:pPr>
            <a:r>
              <a:rPr lang="en-US" b="1" smtClean="0"/>
              <a:t>Progressivism</a:t>
            </a:r>
          </a:p>
          <a:p>
            <a:pPr lvl="2">
              <a:lnSpc>
                <a:spcPct val="90000"/>
              </a:lnSpc>
            </a:pPr>
            <a:r>
              <a:rPr lang="en-US" b="1" smtClean="0"/>
              <a:t>Essentialism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mtClean="0"/>
              <a:t>The Case for Progressivism in Education </a:t>
            </a:r>
            <a:br>
              <a:rPr lang="en-US" sz="2800" smtClean="0"/>
            </a:br>
            <a:r>
              <a:rPr lang="en-US" sz="2800" smtClean="0"/>
              <a:t>      by William Heard Kilpatrick </a:t>
            </a:r>
            <a:br>
              <a:rPr lang="en-US" sz="2800" smtClean="0"/>
            </a:br>
            <a:r>
              <a:rPr lang="en-US" sz="2800" smtClean="0"/>
              <a:t>(1871- 1965)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96275" cy="507523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smtClean="0"/>
              <a:t>Progressivism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u="sng" smtClean="0"/>
              <a:t>My Thoughts:</a:t>
            </a:r>
          </a:p>
          <a:p>
            <a:pPr>
              <a:lnSpc>
                <a:spcPct val="80000"/>
              </a:lnSpc>
            </a:pPr>
            <a:r>
              <a:rPr lang="en-US" sz="2000" b="1" smtClean="0"/>
              <a:t>“We learn what we live and in the degree that we live it.”</a:t>
            </a:r>
          </a:p>
          <a:p>
            <a:pPr>
              <a:lnSpc>
                <a:spcPct val="80000"/>
              </a:lnSpc>
            </a:pPr>
            <a:r>
              <a:rPr lang="en-US" sz="2000" b="1" smtClean="0"/>
              <a:t>Basic Tenants of the Progressive Philosophy 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Motivating a child by sparking his/her innate interests promotes meaningful learning 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In planning curriculum address students’ proposes and concerns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Students must learn to become productive members of a  democratic society, contributing positively to the social whole 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In a rapidly changing world, students need to become critical problem solvers to face future concerns of society. **Citizenship Skills: need to be fostered in order to be adjusted in an ever-changing world  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Teacher and students should collaboratively plan curriculum objectives/ outcomes </a:t>
            </a:r>
          </a:p>
          <a:p>
            <a:pPr lvl="1">
              <a:lnSpc>
                <a:spcPct val="80000"/>
              </a:lnSpc>
            </a:pPr>
            <a:r>
              <a:rPr lang="en-US" sz="1800" b="1" smtClean="0"/>
              <a:t>Students gain meaningful knowledge by learning what they practice and live. ( Character education and values)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Good Morning!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Welcome to our 2</a:t>
            </a:r>
            <a:r>
              <a:rPr lang="en-US" baseline="30000" smtClean="0"/>
              <a:t>nd</a:t>
            </a:r>
            <a:r>
              <a:rPr lang="en-US" smtClean="0"/>
              <a:t> Session!</a:t>
            </a:r>
          </a:p>
          <a:p>
            <a:r>
              <a:rPr lang="en-US" smtClean="0"/>
              <a:t>Check-In</a:t>
            </a:r>
          </a:p>
          <a:p>
            <a:r>
              <a:rPr lang="en-US" smtClean="0"/>
              <a:t>Discussion </a:t>
            </a:r>
          </a:p>
          <a:p>
            <a:pPr lvl="1"/>
            <a:r>
              <a:rPr lang="en-US" smtClean="0"/>
              <a:t>Four philosophical positions have had a major influence on curriculum planners. Morning Project</a:t>
            </a:r>
          </a:p>
          <a:p>
            <a:pPr lvl="1"/>
            <a:r>
              <a:rPr lang="en-US" smtClean="0"/>
              <a:t>Social Forces~ How do they impact curriculum and instruction?</a:t>
            </a:r>
          </a:p>
          <a:p>
            <a:pPr lvl="1"/>
            <a:r>
              <a:rPr lang="en-US" smtClean="0"/>
              <a:t>Human Development ~ What do we need to consider?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124" name="Picture 4" descr="MCj041246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12954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MCj041246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52400"/>
            <a:ext cx="12954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/>
              <a:t>Traditional vs. Progressive Education </a:t>
            </a:r>
            <a:br>
              <a:rPr lang="en-US" sz="3200" smtClean="0"/>
            </a:br>
            <a:r>
              <a:rPr lang="en-US" sz="3200" smtClean="0"/>
              <a:t>      by John Dewey (1859-1952)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924800" cy="50752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smtClean="0"/>
              <a:t>Traditional vs. Progressive</a:t>
            </a:r>
            <a:r>
              <a:rPr lang="en-US" smtClean="0"/>
              <a:t>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665288" y="2989263"/>
            <a:ext cx="5815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sz="4000" b="1">
                <a:latin typeface="Tahoma" pitchFamily="34" charset="0"/>
              </a:rPr>
              <a:t>Your Team Thinking…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Democracy At Risk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93850"/>
            <a:ext cx="8753475" cy="5075238"/>
          </a:xfrm>
        </p:spPr>
        <p:txBody>
          <a:bodyPr/>
          <a:lstStyle/>
          <a:p>
            <a:r>
              <a:rPr lang="en-US" smtClean="0"/>
              <a:t>Given the current reality of our schools effectiveness nationally, is our democracy at risk?  Justify your answer.  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 lvl="1" algn="ctr">
              <a:buFont typeface="Wingdings" pitchFamily="2" charset="2"/>
              <a:buNone/>
            </a:pPr>
            <a:r>
              <a:rPr lang="en-US" sz="4000" b="1" smtClean="0"/>
              <a:t>Your Team Thinking…</a:t>
            </a:r>
          </a:p>
          <a:p>
            <a:pPr lvl="1">
              <a:buFont typeface="Wingdings" pitchFamily="2" charset="2"/>
              <a:buNone/>
            </a:pPr>
            <a:endParaRPr lang="en-US" sz="4000" b="1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Democracy At Risk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93850"/>
            <a:ext cx="8753475" cy="5075238"/>
          </a:xfrm>
        </p:spPr>
        <p:txBody>
          <a:bodyPr/>
          <a:lstStyle/>
          <a:p>
            <a:r>
              <a:rPr lang="en-US" smtClean="0"/>
              <a:t>“ Democracy at Risk”  </a:t>
            </a:r>
          </a:p>
          <a:p>
            <a:pPr lvl="1"/>
            <a:r>
              <a:rPr lang="en-US" smtClean="0"/>
              <a:t>Loss of Community</a:t>
            </a:r>
          </a:p>
          <a:p>
            <a:pPr lvl="1"/>
            <a:r>
              <a:rPr lang="en-US" smtClean="0"/>
              <a:t>Changing Education</a:t>
            </a:r>
          </a:p>
          <a:p>
            <a:pPr lvl="1"/>
            <a:r>
              <a:rPr lang="en-US" smtClean="0"/>
              <a:t>Challenge of Democracy </a:t>
            </a:r>
          </a:p>
          <a:p>
            <a:pPr lvl="1"/>
            <a:r>
              <a:rPr lang="en-US" i="1" u="sng" smtClean="0"/>
              <a:t>Bowling Alone</a:t>
            </a:r>
            <a:r>
              <a:rPr lang="en-US" smtClean="0"/>
              <a:t> by Robert Putnam 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4"/>
          <p:cNvGrpSpPr>
            <a:grpSpLocks/>
          </p:cNvGrpSpPr>
          <p:nvPr/>
        </p:nvGrpSpPr>
        <p:grpSpPr bwMode="auto">
          <a:xfrm>
            <a:off x="1447800" y="1371600"/>
            <a:ext cx="6629400" cy="5029200"/>
            <a:chOff x="1248" y="240"/>
            <a:chExt cx="4176" cy="3600"/>
          </a:xfrm>
        </p:grpSpPr>
        <p:sp>
          <p:nvSpPr>
            <p:cNvPr id="26629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468 w 21600"/>
                <a:gd name="T1" fmla="*/ 0 h 21600"/>
                <a:gd name="T2" fmla="*/ 936 w 21600"/>
                <a:gd name="T3" fmla="*/ 798 h 21600"/>
                <a:gd name="T4" fmla="*/ 0 w 21600"/>
                <a:gd name="T5" fmla="*/ 798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0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40 w 21600"/>
                <a:gd name="T1" fmla="*/ 0 h 21600"/>
                <a:gd name="T2" fmla="*/ 1475 w 21600"/>
                <a:gd name="T3" fmla="*/ 0 h 21600"/>
                <a:gd name="T4" fmla="*/ 2015 w 21600"/>
                <a:gd name="T5" fmla="*/ 936 h 21600"/>
                <a:gd name="T6" fmla="*/ 0 w 21600"/>
                <a:gd name="T7" fmla="*/ 9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 b="1">
                  <a:latin typeface="Arial" charset="0"/>
                </a:rPr>
                <a:t>Level C:</a:t>
              </a:r>
            </a:p>
            <a:p>
              <a:r>
                <a:rPr lang="en-US" sz="1800" b="1">
                  <a:latin typeface="Arial" charset="0"/>
                </a:rPr>
                <a:t>Cooperation and </a:t>
              </a:r>
            </a:p>
            <a:p>
              <a:r>
                <a:rPr lang="en-US" sz="1800" b="1">
                  <a:latin typeface="Arial" charset="0"/>
                </a:rPr>
                <a:t>Conformity</a:t>
              </a:r>
            </a:p>
          </p:txBody>
        </p:sp>
        <p:sp>
          <p:nvSpPr>
            <p:cNvPr id="26631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539 w 21600"/>
                <a:gd name="T1" fmla="*/ 0 h 21600"/>
                <a:gd name="T2" fmla="*/ 2548 w 21600"/>
                <a:gd name="T3" fmla="*/ 0 h 21600"/>
                <a:gd name="T4" fmla="*/ 3087 w 21600"/>
                <a:gd name="T5" fmla="*/ 935 h 21600"/>
                <a:gd name="T6" fmla="*/ 0 w 21600"/>
                <a:gd name="T7" fmla="*/ 93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 b="1">
                  <a:latin typeface="Arial" charset="0"/>
                </a:rPr>
                <a:t>Level B:  </a:t>
              </a:r>
            </a:p>
            <a:p>
              <a:r>
                <a:rPr lang="en-US" sz="2000" b="1">
                  <a:latin typeface="Arial" charset="0"/>
                </a:rPr>
                <a:t>Bossing and Bullying</a:t>
              </a:r>
            </a:p>
          </p:txBody>
        </p:sp>
        <p:sp>
          <p:nvSpPr>
            <p:cNvPr id="26632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540 w 21600"/>
                <a:gd name="T1" fmla="*/ 0 h 21600"/>
                <a:gd name="T2" fmla="*/ 3636 w 21600"/>
                <a:gd name="T3" fmla="*/ 0 h 21600"/>
                <a:gd name="T4" fmla="*/ 4176 w 21600"/>
                <a:gd name="T5" fmla="*/ 936 h 21600"/>
                <a:gd name="T6" fmla="*/ 0 w 21600"/>
                <a:gd name="T7" fmla="*/ 9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3600">
                  <a:latin typeface="Arial" charset="0"/>
                </a:rPr>
                <a:t>Level A: Anarchy</a:t>
              </a:r>
            </a:p>
            <a:p>
              <a:endParaRPr lang="en-US" sz="1600">
                <a:latin typeface="Arial" charset="0"/>
              </a:endParaRPr>
            </a:p>
          </p:txBody>
        </p:sp>
      </p:grpSp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3429000" y="1933575"/>
            <a:ext cx="2733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Level: D</a:t>
            </a:r>
          </a:p>
          <a:p>
            <a:r>
              <a:rPr lang="en-US" sz="1600" b="1">
                <a:latin typeface="Arial" charset="0"/>
              </a:rPr>
              <a:t>Democracy</a:t>
            </a:r>
          </a:p>
        </p:txBody>
      </p:sp>
      <p:sp>
        <p:nvSpPr>
          <p:cNvPr id="26628" name="Rectangle 10"/>
          <p:cNvSpPr>
            <a:spLocks noChangeArrowheads="1"/>
          </p:cNvSpPr>
          <p:nvPr/>
        </p:nvSpPr>
        <p:spPr bwMode="auto">
          <a:xfrm>
            <a:off x="1752600" y="228600"/>
            <a:ext cx="708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>
                <a:latin typeface="Tahoma" pitchFamily="34" charset="0"/>
              </a:rPr>
              <a:t>A Hierarchy Developed by M. Marshall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mtClean="0"/>
              <a:t>Social Forces: Present &amp; Future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0075" cy="5075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  Since education reflects the goals and values of a society, schools must harmonize with the lives and ideas of people in a particular time and place.  Curriculum planners, therefore, must understand how schools and school systems mirror the surrounding societal milieu.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Social Forces: Present &amp; Future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0075" cy="5075238"/>
          </a:xfrm>
        </p:spPr>
        <p:txBody>
          <a:bodyPr/>
          <a:lstStyle/>
          <a:p>
            <a:r>
              <a:rPr lang="en-US" smtClean="0"/>
              <a:t>“All education springs from some image of the future.  If the image of the future held by a society is grossly inaccurate, its educational system will betray its youth.”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~Alvin Toffler (1970, p. 363) </a:t>
            </a:r>
            <a:r>
              <a:rPr lang="en-US" i="1" u="sng" smtClean="0"/>
              <a:t>Future Shock</a:t>
            </a:r>
          </a:p>
          <a:p>
            <a:pPr>
              <a:buFont typeface="Wingdings" pitchFamily="2" charset="2"/>
              <a:buNone/>
            </a:pPr>
            <a:endParaRPr lang="en-US" i="1" u="sng" smtClean="0"/>
          </a:p>
          <a:p>
            <a:r>
              <a:rPr lang="en-US" u="sng" smtClean="0"/>
              <a:t>The World is Flat </a:t>
            </a:r>
            <a:r>
              <a:rPr lang="en-US" smtClean="0"/>
              <a:t>by Thomas L. Friedman</a:t>
            </a:r>
            <a:endParaRPr lang="en-US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/>
              <a:t>Curriculum &amp; The Future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220075" cy="5373688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Increasing Ethnic and Cultural Diversity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The Environment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Changing Values and Morality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Family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Technological Revolution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Changing World of Work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Equal Rights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Crime and Violence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Lack of Purpose and Meaning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smtClean="0"/>
              <a:t>Global Interdependence</a:t>
            </a:r>
          </a:p>
          <a:p>
            <a:pPr marL="609600" indent="-609600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29028" name="Picture 4" descr="MMAG00353_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514600"/>
            <a:ext cx="15430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93850"/>
            <a:ext cx="7991475" cy="5075238"/>
          </a:xfrm>
        </p:spPr>
        <p:txBody>
          <a:bodyPr/>
          <a:lstStyle/>
          <a:p>
            <a:r>
              <a:rPr lang="en-US" smtClean="0"/>
              <a:t>Work with a partner; you are now the principal of a school</a:t>
            </a:r>
          </a:p>
          <a:p>
            <a:r>
              <a:rPr lang="en-US" smtClean="0"/>
              <a:t>You choose the level: elementary, middle school, or high school</a:t>
            </a:r>
          </a:p>
          <a:p>
            <a:r>
              <a:rPr lang="en-US" smtClean="0"/>
              <a:t>Pick a critical issue;</a:t>
            </a:r>
          </a:p>
          <a:p>
            <a:pPr lvl="1"/>
            <a:r>
              <a:rPr lang="en-US" smtClean="0"/>
              <a:t>What are the essential elements of the issue?</a:t>
            </a:r>
          </a:p>
          <a:p>
            <a:pPr lvl="1"/>
            <a:r>
              <a:rPr lang="en-US" smtClean="0"/>
              <a:t>What are the curriculum implications?</a:t>
            </a:r>
          </a:p>
          <a:p>
            <a:pPr lvl="1"/>
            <a:r>
              <a:rPr lang="en-US" smtClean="0"/>
              <a:t>How will you plan for the future? </a:t>
            </a:r>
          </a:p>
        </p:txBody>
      </p:sp>
      <p:pic>
        <p:nvPicPr>
          <p:cNvPr id="221188" name="Picture 4" descr="MMAG00353_0000[1]"/>
          <p:cNvPicPr>
            <a:picLocks noChangeAspect="1" noChangeArrowheads="1" noCrop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24800" y="304800"/>
            <a:ext cx="857250" cy="714375"/>
          </a:xfrm>
          <a:noFill/>
        </p:spPr>
      </p:pic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2052638" y="304800"/>
            <a:ext cx="5710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sz="4000">
                <a:latin typeface="Tahoma" pitchFamily="34" charset="0"/>
              </a:rPr>
              <a:t>Curriculum &amp; The Future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Social Forces: Present &amp; Future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93850"/>
            <a:ext cx="8143875" cy="50752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800" smtClean="0"/>
              <a:t>Curriculum &amp; The Future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Let’s read the hypothetical situation on page 56, as a class, answer the questions.</a:t>
            </a:r>
          </a:p>
        </p:txBody>
      </p:sp>
      <p:pic>
        <p:nvPicPr>
          <p:cNvPr id="31748" name="Picture 7" descr="MPj040196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352800"/>
            <a:ext cx="30638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Human Development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93850"/>
            <a:ext cx="8220075" cy="5075238"/>
          </a:xfrm>
        </p:spPr>
        <p:txBody>
          <a:bodyPr/>
          <a:lstStyle/>
          <a:p>
            <a:r>
              <a:rPr lang="en-US" smtClean="0"/>
              <a:t>Knowledge of human development enables curriculum planners to design curricula that are shaped, in part, by the nature and needs of individual learners </a:t>
            </a:r>
          </a:p>
        </p:txBody>
      </p:sp>
      <p:pic>
        <p:nvPicPr>
          <p:cNvPr id="32772" name="Picture 4" descr="MCj042417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038600"/>
            <a:ext cx="11811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 Check - 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are you thinking, feeling, learning, noticing? </a:t>
            </a:r>
          </a:p>
          <a:p>
            <a:r>
              <a:rPr lang="en-US" smtClean="0"/>
              <a:t>How was your week?</a:t>
            </a:r>
          </a:p>
          <a:p>
            <a:r>
              <a:rPr lang="en-US" smtClean="0"/>
              <a:t>Adult Learning Theory</a:t>
            </a:r>
          </a:p>
          <a:p>
            <a:r>
              <a:rPr lang="en-US" smtClean="0"/>
              <a:t>The Rules:</a:t>
            </a:r>
          </a:p>
          <a:p>
            <a:pPr lvl="1"/>
            <a:r>
              <a:rPr lang="en-US" smtClean="0"/>
              <a:t>“I'm in”</a:t>
            </a:r>
          </a:p>
          <a:p>
            <a:pPr lvl="1"/>
            <a:r>
              <a:rPr lang="en-US" smtClean="0"/>
              <a:t>“I’m out”</a:t>
            </a:r>
          </a:p>
          <a:p>
            <a:pPr lvl="1"/>
            <a:r>
              <a:rPr lang="en-US" smtClean="0"/>
              <a:t>“I pass”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Human Development</a:t>
            </a:r>
          </a:p>
        </p:txBody>
      </p:sp>
      <p:graphicFrame>
        <p:nvGraphicFramePr>
          <p:cNvPr id="1026" name="Organization Chart 28"/>
          <p:cNvGraphicFramePr>
            <a:graphicFrameLocks/>
          </p:cNvGraphicFramePr>
          <p:nvPr>
            <p:ph type="dgm" idx="1"/>
          </p:nvPr>
        </p:nvGraphicFramePr>
        <p:xfrm>
          <a:off x="0" y="1584325"/>
          <a:ext cx="8991600" cy="527367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40" name="Text Box 40"/>
          <p:cNvSpPr txBox="1">
            <a:spLocks noChangeArrowheads="1"/>
          </p:cNvSpPr>
          <p:nvPr/>
        </p:nvSpPr>
        <p:spPr bwMode="auto">
          <a:xfrm>
            <a:off x="914400" y="3581400"/>
            <a:ext cx="2746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Curriculum Planning</a:t>
            </a:r>
          </a:p>
        </p:txBody>
      </p:sp>
      <p:sp>
        <p:nvSpPr>
          <p:cNvPr id="1041" name="Text Box 41"/>
          <p:cNvSpPr txBox="1">
            <a:spLocks noChangeArrowheads="1"/>
          </p:cNvSpPr>
          <p:nvPr/>
        </p:nvSpPr>
        <p:spPr bwMode="auto">
          <a:xfrm>
            <a:off x="5410200" y="3505200"/>
            <a:ext cx="3094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Planning for Instruction</a:t>
            </a:r>
          </a:p>
        </p:txBody>
      </p:sp>
      <p:sp>
        <p:nvSpPr>
          <p:cNvPr id="1042" name="Line 42"/>
          <p:cNvSpPr>
            <a:spLocks noChangeShapeType="1"/>
          </p:cNvSpPr>
          <p:nvPr/>
        </p:nvSpPr>
        <p:spPr bwMode="auto">
          <a:xfrm>
            <a:off x="3581400" y="3886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Good Afternoon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3850"/>
            <a:ext cx="8448675" cy="5075238"/>
          </a:xfrm>
        </p:spPr>
        <p:txBody>
          <a:bodyPr/>
          <a:lstStyle/>
          <a:p>
            <a:r>
              <a:rPr lang="en-US" smtClean="0"/>
              <a:t>Raising Cain ~ How are we doing with our boys? Have “we” considered the social forces and human development?</a:t>
            </a:r>
          </a:p>
        </p:txBody>
      </p:sp>
      <p:pic>
        <p:nvPicPr>
          <p:cNvPr id="33796" name="Picture 4" descr="MCj039747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581400"/>
            <a:ext cx="182721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MPj04022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9159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Something to Think About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Social &amp; Human Development</a:t>
            </a:r>
          </a:p>
        </p:txBody>
      </p:sp>
      <p:pic>
        <p:nvPicPr>
          <p:cNvPr id="34820" name="Picture 5" descr="p2436771r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5146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Journey Continues…</a:t>
            </a:r>
          </a:p>
        </p:txBody>
      </p:sp>
      <p:pic>
        <p:nvPicPr>
          <p:cNvPr id="35843" name="Picture 4" descr="j0178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28368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over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301148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Class Textbook </a:t>
            </a:r>
          </a:p>
        </p:txBody>
      </p:sp>
      <p:pic>
        <p:nvPicPr>
          <p:cNvPr id="7172" name="Picture 6" descr="Wiggins UB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2971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were the big ideas or most significant elements from our last class? 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Think</a:t>
            </a:r>
          </a:p>
          <a:p>
            <a:r>
              <a:rPr lang="en-US" smtClean="0"/>
              <a:t>Pair </a:t>
            </a:r>
          </a:p>
          <a:p>
            <a:r>
              <a:rPr lang="en-US" smtClean="0"/>
              <a:t>Share ~ Stand up conversation</a:t>
            </a:r>
          </a:p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8196" name="Picture 4" descr="j017262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971800"/>
            <a:ext cx="12001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Values in Curriculum Planning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93850"/>
            <a:ext cx="8524875" cy="50752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Values enter into every curriculum decision! From planning the curriculum to delivering it in the classroom. </a:t>
            </a:r>
          </a:p>
          <a:p>
            <a:pPr>
              <a:lnSpc>
                <a:spcPct val="90000"/>
              </a:lnSpc>
            </a:pPr>
            <a:r>
              <a:rPr lang="en-US" smtClean="0"/>
              <a:t>Four philosophical positions have had a major influence on curriculum planners and teachers since the early twentieth century: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Perennialism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Essentialism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Progressivism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Reconstructionism 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Turn, Time to Teach!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3850"/>
            <a:ext cx="8448675" cy="5075238"/>
          </a:xfrm>
        </p:spPr>
        <p:txBody>
          <a:bodyPr/>
          <a:lstStyle/>
          <a:p>
            <a:r>
              <a:rPr lang="en-US" smtClean="0"/>
              <a:t>Work in a team- 3 to 4 people</a:t>
            </a:r>
          </a:p>
          <a:p>
            <a:r>
              <a:rPr lang="en-US" smtClean="0"/>
              <a:t>Pick an article to read, read silently, what are the essential learning points? Share your thinking with your colleagues. *Honor the disciplines of a Learning Conversation.</a:t>
            </a:r>
          </a:p>
          <a:p>
            <a:r>
              <a:rPr lang="en-US" smtClean="0"/>
              <a:t>Create a presentation- chart paper, power point, handout, be creative!</a:t>
            </a:r>
          </a:p>
          <a:p>
            <a:r>
              <a:rPr lang="en-US" smtClean="0"/>
              <a:t>Present to the class </a:t>
            </a:r>
            <a:r>
              <a:rPr lang="en-US" smtClean="0">
                <a:sym typeface="Wingdings" pitchFamily="2" charset="2"/>
              </a:rPr>
              <a:t>!</a:t>
            </a: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Disciplines of a Learning Conversation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593850"/>
            <a:ext cx="7315200" cy="5075238"/>
          </a:xfrm>
        </p:spPr>
        <p:txBody>
          <a:bodyPr/>
          <a:lstStyle/>
          <a:p>
            <a:r>
              <a:rPr lang="en-US" smtClean="0"/>
              <a:t>Speak from the Heart</a:t>
            </a:r>
          </a:p>
          <a:p>
            <a:r>
              <a:rPr lang="en-US" smtClean="0"/>
              <a:t>Suspend Certainty </a:t>
            </a:r>
            <a:r>
              <a:rPr kumimoji="0" lang="en-US" smtClean="0"/>
              <a:t>(a mind, like a parachute, only works while open). </a:t>
            </a:r>
            <a:endParaRPr lang="en-US" smtClean="0"/>
          </a:p>
          <a:p>
            <a:r>
              <a:rPr lang="en-US" smtClean="0"/>
              <a:t>Listen to Self, Others, &amp; The Group</a:t>
            </a:r>
          </a:p>
          <a:p>
            <a:r>
              <a:rPr lang="en-US" smtClean="0"/>
              <a:t>Balance Advocacy with Inquiry ~ </a:t>
            </a:r>
            <a:r>
              <a:rPr kumimoji="0" lang="en-US" smtClean="0"/>
              <a:t>Stay in inquiry; limit advocacy</a:t>
            </a:r>
            <a:endParaRPr lang="en-US" smtClean="0"/>
          </a:p>
          <a:p>
            <a:r>
              <a:rPr lang="en-US" smtClean="0"/>
              <a:t>Create a Safe Space </a:t>
            </a:r>
            <a:r>
              <a:rPr lang="en-US" sz="2800" smtClean="0"/>
              <a:t>(Think Las Vegas!)</a:t>
            </a:r>
          </a:p>
          <a:p>
            <a:r>
              <a:rPr lang="en-US" smtClean="0"/>
              <a:t>Be Aware of your Mental Models</a:t>
            </a:r>
          </a:p>
        </p:txBody>
      </p:sp>
      <p:pic>
        <p:nvPicPr>
          <p:cNvPr id="11268" name="Picture 4" descr="MCj030429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1811338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What Good Schools Do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None/>
            </a:pPr>
            <a:endParaRPr lang="en-US" sz="4400" b="1" smtClean="0"/>
          </a:p>
          <a:p>
            <a:pPr lvl="1">
              <a:buFont typeface="Wingdings" pitchFamily="2" charset="2"/>
              <a:buNone/>
            </a:pPr>
            <a:r>
              <a:rPr lang="en-US" sz="4400" smtClean="0"/>
              <a:t>Character &amp; Academics</a:t>
            </a:r>
            <a:endParaRPr lang="en-US" sz="4400" b="1" smtClean="0"/>
          </a:p>
          <a:p>
            <a:pPr lvl="1"/>
            <a:endParaRPr lang="en-US" sz="4400" b="1" smtClean="0"/>
          </a:p>
          <a:p>
            <a:pPr>
              <a:buFont typeface="Wingdings" pitchFamily="2" charset="2"/>
              <a:buNone/>
            </a:pPr>
            <a:endParaRPr lang="en-US" sz="4400" smtClean="0"/>
          </a:p>
        </p:txBody>
      </p:sp>
      <p:pic>
        <p:nvPicPr>
          <p:cNvPr id="12292" name="Picture 5" descr="SO0129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352800"/>
            <a:ext cx="19812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usiness vision design template [1]">
  <a:themeElements>
    <a:clrScheme name="Business vision design template [1] 1">
      <a:dk1>
        <a:srgbClr val="080808"/>
      </a:dk1>
      <a:lt1>
        <a:srgbClr val="74C8E6"/>
      </a:lt1>
      <a:dk2>
        <a:srgbClr val="000000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Business vision design template [1]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vision design template [1]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4629</TotalTime>
  <Words>1330</Words>
  <Application>Microsoft Office PowerPoint</Application>
  <PresentationFormat>On-screen Show (4:3)</PresentationFormat>
  <Paragraphs>221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Times New Roman</vt:lpstr>
      <vt:lpstr>Arial</vt:lpstr>
      <vt:lpstr>Tahoma</vt:lpstr>
      <vt:lpstr>Wingdings</vt:lpstr>
      <vt:lpstr>Business vision design template [1]</vt:lpstr>
      <vt:lpstr> College of Saint Rose Center for Integrated Teacher Education   Curriculum Development </vt:lpstr>
      <vt:lpstr>Good Morning!</vt:lpstr>
      <vt:lpstr>          Check - In</vt:lpstr>
      <vt:lpstr>     Class Textbook </vt:lpstr>
      <vt:lpstr>Summarize</vt:lpstr>
      <vt:lpstr>Values in Curriculum Planning</vt:lpstr>
      <vt:lpstr>Your Turn, Time to Teach!</vt:lpstr>
      <vt:lpstr>Disciplines of a Learning Conversation</vt:lpstr>
      <vt:lpstr> What Good Schools Do</vt:lpstr>
      <vt:lpstr>Character &amp; Academics:  What Good Schools Do</vt:lpstr>
      <vt:lpstr>Character &amp; Academics:  What Good Schools Do</vt:lpstr>
      <vt:lpstr>Character and Academics </vt:lpstr>
      <vt:lpstr>Teacher Leadership </vt:lpstr>
      <vt:lpstr>Uncovering Teacher Leadership </vt:lpstr>
      <vt:lpstr>Intellectual traditionalist, Social Behavior, Experientialist, and Critical Reconstructionist</vt:lpstr>
      <vt:lpstr>Perspectives on Four Curriculum Traditions. by William H. Schubert  </vt:lpstr>
      <vt:lpstr>Perspectives on Four Curriculum Traditions. by William H. Schubert</vt:lpstr>
      <vt:lpstr>The Case for Essentialism in Education      by William C. Bagley (1874-1946)</vt:lpstr>
      <vt:lpstr>The Case for Progressivism in Education        by William Heard Kilpatrick  (1871- 1965)</vt:lpstr>
      <vt:lpstr>Traditional vs. Progressive Education        by John Dewey (1859-1952)</vt:lpstr>
      <vt:lpstr>Democracy At Risk </vt:lpstr>
      <vt:lpstr>Democracy At Risk </vt:lpstr>
      <vt:lpstr>Slide 23</vt:lpstr>
      <vt:lpstr>Social Forces: Present &amp; Future</vt:lpstr>
      <vt:lpstr>Social Forces: Present &amp; Future</vt:lpstr>
      <vt:lpstr>Curriculum &amp; The Future</vt:lpstr>
      <vt:lpstr>Slide 27</vt:lpstr>
      <vt:lpstr>Social Forces: Present &amp; Future</vt:lpstr>
      <vt:lpstr>Human Development </vt:lpstr>
      <vt:lpstr>Human Development</vt:lpstr>
      <vt:lpstr>Good Afternoon</vt:lpstr>
      <vt:lpstr>Something to Think About</vt:lpstr>
      <vt:lpstr>The Journey Continues…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Education: An Elementary School’s Journey</dc:title>
  <dc:creator>Dr. Deborah De Luca</dc:creator>
  <cp:lastModifiedBy>FSUTEAM</cp:lastModifiedBy>
  <cp:revision>153</cp:revision>
  <dcterms:created xsi:type="dcterms:W3CDTF">2007-04-09T22:39:18Z</dcterms:created>
  <dcterms:modified xsi:type="dcterms:W3CDTF">2011-10-04T15:59:43Z</dcterms:modified>
</cp:coreProperties>
</file>